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5535" r:id="rId3"/>
    <p:sldId id="5540" r:id="rId4"/>
    <p:sldId id="5541" r:id="rId5"/>
    <p:sldId id="5542" r:id="rId6"/>
    <p:sldId id="5543" r:id="rId7"/>
    <p:sldId id="5545" r:id="rId8"/>
    <p:sldId id="5549" r:id="rId9"/>
    <p:sldId id="5546" r:id="rId10"/>
    <p:sldId id="5550" r:id="rId11"/>
    <p:sldId id="5547" r:id="rId12"/>
    <p:sldId id="5551" r:id="rId13"/>
    <p:sldId id="5552" r:id="rId14"/>
    <p:sldId id="5548" r:id="rId15"/>
    <p:sldId id="5536" r:id="rId16"/>
  </p:sldIdLst>
  <p:sldSz cx="9144000" cy="5143500" type="screen16x9"/>
  <p:notesSz cx="6858000" cy="9144000"/>
  <p:custDataLst>
    <p:tags r:id="rId22"/>
  </p:custDataLst>
  <p:defaultTex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0C0"/>
    <a:srgbClr val="4472C4"/>
    <a:srgbClr val="2853C0"/>
    <a:srgbClr val="3D68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96" y="-1044"/>
      </p:cViewPr>
      <p:guideLst>
        <p:guide orient="horz" pos="1527"/>
        <p:guide pos="2960"/>
      </p:guideLst>
    </p:cSldViewPr>
  </p:slideViewPr>
  <p:notesTextViewPr>
    <p:cViewPr>
      <p:scale>
        <a:sx n="1" d="1"/>
        <a:sy n="1" d="1"/>
      </p:scale>
      <p:origin x="0" y="0"/>
    </p:cViewPr>
  </p:notesTextViewPr>
  <p:gridSpacing cx="69848" cy="6984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gs" Target="tags/tag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vl1pPr>
          </a:lstStyle>
          <a:p>
            <a:endParaRPr lang="zh-CN" altLang="zh-CN"/>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a:lvl1pPr>
          </a:lstStyle>
          <a:p>
            <a:fld id="{30F7FD9B-130F-4600-AB2E-0C851467CE2A}" type="datetime1">
              <a:rPr lang="zh-CN" altLang="en-US"/>
            </a:fld>
            <a:endParaRPr lang="zh-CN" altLang="en-US" sz="1200"/>
          </a:p>
        </p:txBody>
      </p:sp>
      <p:sp>
        <p:nvSpPr>
          <p:cNvPr id="2052" name="幻灯片图像占位符 3"/>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buFontTx/>
              <a:buNone/>
            </a:pPr>
            <a:r>
              <a:rPr lang="zh-CN" altLang="en-US"/>
              <a:t>编辑母版文本样式</a:t>
            </a:r>
            <a:endParaRPr lang="zh-CN" altLang="en-US"/>
          </a:p>
          <a:p>
            <a:pPr>
              <a:buFontTx/>
              <a:buNone/>
            </a:pPr>
            <a:r>
              <a:rPr lang="zh-CN" altLang="en-US"/>
              <a:t>第二级</a:t>
            </a:r>
            <a:endParaRPr lang="zh-CN" altLang="en-US"/>
          </a:p>
          <a:p>
            <a:pPr>
              <a:buFontTx/>
              <a:buNone/>
            </a:pPr>
            <a:r>
              <a:rPr lang="zh-CN" altLang="en-US"/>
              <a:t>第三级</a:t>
            </a:r>
            <a:endParaRPr lang="zh-CN" altLang="en-US"/>
          </a:p>
          <a:p>
            <a:pPr>
              <a:buFontTx/>
              <a:buNone/>
            </a:pPr>
            <a:r>
              <a:rPr lang="zh-CN" altLang="en-US"/>
              <a:t>第四级</a:t>
            </a:r>
            <a:endParaRPr lang="zh-CN" altLang="en-US"/>
          </a:p>
          <a:p>
            <a:pPr>
              <a:buFontTx/>
              <a:buNone/>
            </a:pPr>
            <a:r>
              <a:rPr lang="zh-CN" altLang="en-US"/>
              <a:t>第五级</a:t>
            </a:r>
            <a:endParaRPr lang="zh-CN" altLang="en-US"/>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defRPr sz="1200"/>
            </a:lvl1pPr>
          </a:lstStyle>
          <a:p>
            <a:endParaRPr lang="zh-CN" altLang="zh-CN"/>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a:defRPr/>
            </a:lvl1pPr>
          </a:lstStyle>
          <a:p>
            <a:fld id="{8CCBC0AD-F419-44C2-952A-B200A34E19E5}" type="slidenum">
              <a:rPr lang="zh-CN" altLang="en-US"/>
            </a:fld>
            <a:endParaRPr lang="zh-CN" altLang="en-US"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C3E9DA0E-859C-47A8-B28E-76C4177D194C}"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F6D1DC6B-2CF3-4458-B182-755B984A9F3F}"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762625" cy="4358879"/>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601F37B-B7FE-4C21-A3F6-1A8B6A005E4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59B3FB3-D0D6-4D2A-A41C-ACCF487BA4DC}"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B1EF1FB-6B19-41B6-B318-DEB645AC2C02}"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9"/>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44ED65F3-E3D1-40F8-A267-767C2D1982E9}"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138E13AF-7BBF-4E4D-8816-51AE448275A1}"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AF8052CF-4F75-44B9-BA2D-1751E59EF39E}"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B5973056-072A-413A-8E0C-4AE3FF2C1FF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0DB962DE-6BEC-4EF4-B43A-B61D5EC3BE5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8B2552B5-BAC8-46AF-9577-47A2E44A24F6}" type="slidenum">
              <a:rPr lang="zh-CN" altLang="en-US"/>
            </a:fld>
            <a:endParaRPr lang="zh-CN" altLang="en-US" sz="1800">
              <a:solidFill>
                <a:schemeClr val="tx1"/>
              </a:solidFill>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628650" y="273844"/>
            <a:ext cx="7886700" cy="99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smtClean="0">
                <a:sym typeface="Calibri Light" panose="020F0302020204030204" pitchFamily="34" charset="0"/>
              </a:rPr>
              <a:t>单击此处编辑母版标题样式</a:t>
            </a:r>
            <a:endParaRPr lang="zh-CN" altLang="zh-CN" smtClean="0">
              <a:sym typeface="Calibri Light" panose="020F0302020204030204" pitchFamily="34" charset="0"/>
            </a:endParaRPr>
          </a:p>
        </p:txBody>
      </p:sp>
      <p:sp>
        <p:nvSpPr>
          <p:cNvPr id="1027" name="Text Placeholder 2"/>
          <p:cNvSpPr>
            <a:spLocks noGrp="1" noChangeArrowheads="1"/>
          </p:cNvSpPr>
          <p:nvPr>
            <p:ph type="body" idx="1"/>
          </p:nvPr>
        </p:nvSpPr>
        <p:spPr bwMode="auto">
          <a:xfrm>
            <a:off x="628650" y="1369219"/>
            <a:ext cx="7886700" cy="326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smtClean="0">
                <a:sym typeface="Calibri" panose="020F0502020204030204" pitchFamily="34" charset="0"/>
              </a:rPr>
              <a:t>编辑母版文本样式</a:t>
            </a:r>
            <a:endParaRPr lang="zh-CN" altLang="zh-CN" smtClean="0">
              <a:sym typeface="Calibri" panose="020F0502020204030204" pitchFamily="34" charset="0"/>
            </a:endParaRPr>
          </a:p>
          <a:p>
            <a:pPr lvl="1"/>
            <a:r>
              <a:rPr lang="zh-CN" altLang="zh-CN" smtClean="0">
                <a:sym typeface="Calibri" panose="020F0502020204030204" pitchFamily="34" charset="0"/>
              </a:rPr>
              <a:t>第二级</a:t>
            </a:r>
            <a:endParaRPr lang="zh-CN" altLang="zh-CN" smtClean="0">
              <a:sym typeface="Calibri" panose="020F0502020204030204" pitchFamily="34" charset="0"/>
            </a:endParaRPr>
          </a:p>
          <a:p>
            <a:pPr lvl="2"/>
            <a:r>
              <a:rPr lang="zh-CN" altLang="zh-CN" smtClean="0">
                <a:sym typeface="Calibri" panose="020F0502020204030204" pitchFamily="34" charset="0"/>
              </a:rPr>
              <a:t>第三级</a:t>
            </a:r>
            <a:endParaRPr lang="zh-CN" altLang="zh-CN" smtClean="0">
              <a:sym typeface="Calibri" panose="020F0502020204030204" pitchFamily="34" charset="0"/>
            </a:endParaRPr>
          </a:p>
          <a:p>
            <a:pPr lvl="3"/>
            <a:r>
              <a:rPr lang="zh-CN" altLang="zh-CN" smtClean="0">
                <a:sym typeface="Calibri" panose="020F0502020204030204" pitchFamily="34" charset="0"/>
              </a:rPr>
              <a:t>第四级</a:t>
            </a:r>
            <a:endParaRPr lang="zh-CN" altLang="zh-CN" smtClean="0">
              <a:sym typeface="Calibri" panose="020F0502020204030204" pitchFamily="34" charset="0"/>
            </a:endParaRPr>
          </a:p>
          <a:p>
            <a:pPr lvl="4"/>
            <a:r>
              <a:rPr lang="zh-CN" altLang="zh-CN" smtClean="0">
                <a:sym typeface="Calibri" panose="020F0502020204030204" pitchFamily="34" charset="0"/>
              </a:rPr>
              <a:t>第五级</a:t>
            </a:r>
            <a:endParaRPr lang="zh-CN" altLang="zh-CN" smtClean="0">
              <a:sym typeface="Calibri" panose="020F0502020204030204" pitchFamily="34" charset="0"/>
            </a:endParaRPr>
          </a:p>
        </p:txBody>
      </p:sp>
      <p:sp>
        <p:nvSpPr>
          <p:cNvPr id="1028" name="Date Placeholder 3"/>
          <p:cNvSpPr>
            <a:spLocks noGrp="1" noChangeArrowheads="1"/>
          </p:cNvSpPr>
          <p:nvPr>
            <p:ph type="dt" sz="half" idx="2"/>
          </p:nvPr>
        </p:nvSpPr>
        <p:spPr bwMode="auto">
          <a:xfrm>
            <a:off x="6286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defRPr>
            </a:lvl1pPr>
          </a:lstStyle>
          <a:p>
            <a:fld id="{BF58A130-4C03-4A89-8BB9-C144FEAE6698}" type="datetime1">
              <a:rPr lang="zh-CN" altLang="en-US"/>
            </a:fld>
            <a:endParaRPr lang="zh-CN" altLang="en-US" sz="1800">
              <a:solidFill>
                <a:schemeClr val="tx1"/>
              </a:solidFill>
            </a:endParaRPr>
          </a:p>
        </p:txBody>
      </p:sp>
      <p:sp>
        <p:nvSpPr>
          <p:cNvPr id="1029" name="Footer Placeholder 4"/>
          <p:cNvSpPr>
            <a:spLocks noGrp="1" noChangeArrowheads="1"/>
          </p:cNvSpPr>
          <p:nvPr>
            <p:ph type="ftr" sz="quarter" idx="3"/>
          </p:nvPr>
        </p:nvSpPr>
        <p:spPr bwMode="auto">
          <a:xfrm>
            <a:off x="3028950" y="4767263"/>
            <a:ext cx="30861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a:defRPr sz="1200">
                <a:solidFill>
                  <a:srgbClr val="898989"/>
                </a:solidFill>
              </a:defRPr>
            </a:lvl1pPr>
          </a:lstStyle>
          <a:p>
            <a:endParaRPr lang="zh-CN" altLang="zh-CN"/>
          </a:p>
        </p:txBody>
      </p:sp>
      <p:sp>
        <p:nvSpPr>
          <p:cNvPr id="1030" name="Slide Number Placeholder 5"/>
          <p:cNvSpPr>
            <a:spLocks noGrp="1" noChangeArrowheads="1"/>
          </p:cNvSpPr>
          <p:nvPr>
            <p:ph type="sldNum" sz="quarter" idx="4"/>
          </p:nvPr>
        </p:nvSpPr>
        <p:spPr bwMode="auto">
          <a:xfrm>
            <a:off x="64579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a:solidFill>
                  <a:srgbClr val="898989"/>
                </a:solidFill>
              </a:defRPr>
            </a:lvl1pPr>
          </a:lstStyle>
          <a:p>
            <a:fld id="{5F72725D-1509-4112-B423-A1E0E7DF02E2}" type="slidenum">
              <a:rPr lang="zh-CN" altLang="en-US"/>
            </a:fld>
            <a:endParaRPr lang="zh-CN" altLang="en-US" sz="1800">
              <a:solidFill>
                <a:schemeClr val="tx1"/>
              </a:solidFill>
            </a:endParaRPr>
          </a:p>
        </p:txBody>
      </p:sp>
      <p:pic>
        <p:nvPicPr>
          <p:cNvPr id="1031" name="Picture 2" descr="F:\zljing\0图片素材\图片\0图片源文件\税徽 (2).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hf sldNum="0" hdr="0" ftr="0"/>
  <p:txStyles>
    <p:titleStyle>
      <a:lvl1pPr marL="914400" indent="-914400" algn="l" rtl="0" fontAlgn="base">
        <a:lnSpc>
          <a:spcPct val="90000"/>
        </a:lnSpc>
        <a:spcBef>
          <a:spcPct val="0"/>
        </a:spcBef>
        <a:spcAft>
          <a:spcPct val="0"/>
        </a:spcAft>
        <a:defRPr sz="4400">
          <a:solidFill>
            <a:schemeClr val="tx1"/>
          </a:solidFill>
          <a:latin typeface="+mj-lt"/>
          <a:ea typeface="+mj-ea"/>
          <a:cs typeface="+mj-cs"/>
          <a:sym typeface="Calibri Light" panose="020F0302020204030204" pitchFamily="34" charset="0"/>
        </a:defRPr>
      </a:lvl1pPr>
      <a:lvl2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2pPr>
      <a:lvl3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3pPr>
      <a:lvl4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4pPr>
      <a:lvl5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anose="02010600030101010101" pitchFamily="2" charset="-122"/>
          <a:sym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sym typeface="Calibri" panose="020F0502020204030204" pitchFamily="34" charset="0"/>
        </a:defRPr>
      </a:lvl1pPr>
      <a:lvl2pPr marL="685800" indent="-228600" algn="l" rtl="0" fontAlgn="base">
        <a:lnSpc>
          <a:spcPct val="90000"/>
        </a:lnSpc>
        <a:spcBef>
          <a:spcPts val="5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2pPr>
      <a:lvl3pPr marL="11430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3pPr>
      <a:lvl4pPr marL="1600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4pPr>
      <a:lvl5pPr marL="20574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矩形 2"/>
          <p:cNvSpPr>
            <a:spLocks noChangeArrowheads="1"/>
          </p:cNvSpPr>
          <p:nvPr/>
        </p:nvSpPr>
        <p:spPr bwMode="auto">
          <a:xfrm>
            <a:off x="457200" y="2183607"/>
            <a:ext cx="8229600" cy="268230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160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3076" name="TextBox 4"/>
          <p:cNvSpPr>
            <a:spLocks noChangeArrowheads="1"/>
          </p:cNvSpPr>
          <p:nvPr/>
        </p:nvSpPr>
        <p:spPr bwMode="auto">
          <a:xfrm>
            <a:off x="862014" y="2271712"/>
            <a:ext cx="741997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4400" dirty="0" smtClean="0">
                <a:solidFill>
                  <a:schemeClr val="bg1"/>
                </a:solidFill>
                <a:latin typeface="微软雅黑" panose="020B0503020204020204" pitchFamily="34" charset="-122"/>
                <a:ea typeface="微软雅黑" panose="020B0503020204020204" pitchFamily="34" charset="-122"/>
                <a:sym typeface="经典特宋简" pitchFamily="1" charset="-122"/>
              </a:rPr>
              <a:t>个人所得税年度汇算清缴</a:t>
            </a:r>
            <a:endParaRPr lang="en-US" altLang="zh-CN" sz="4400" dirty="0" smtClean="0">
              <a:solidFill>
                <a:schemeClr val="bg1"/>
              </a:solidFill>
              <a:latin typeface="微软雅黑" panose="020B0503020204020204" pitchFamily="34" charset="-122"/>
              <a:ea typeface="微软雅黑" panose="020B0503020204020204" pitchFamily="34" charset="-122"/>
              <a:sym typeface="经典特宋简" pitchFamily="1" charset="-122"/>
            </a:endParaRPr>
          </a:p>
          <a:p>
            <a:pPr algn="ctr">
              <a:lnSpc>
                <a:spcPct val="150000"/>
              </a:lnSpc>
            </a:pPr>
            <a:r>
              <a:rPr lang="zh-CN" altLang="en-US" sz="2800" dirty="0" smtClean="0">
                <a:solidFill>
                  <a:schemeClr val="bg1"/>
                </a:solidFill>
                <a:latin typeface="微软雅黑" panose="020B0503020204020204" pitchFamily="34" charset="-122"/>
                <a:ea typeface="微软雅黑" panose="020B0503020204020204" pitchFamily="34" charset="-122"/>
                <a:sym typeface="经典特宋简" pitchFamily="1" charset="-122"/>
              </a:rPr>
              <a:t>年度汇算涉及的政策（下）</a:t>
            </a:r>
            <a:endParaRPr lang="zh-CN" altLang="en-US" sz="2800" dirty="0"/>
          </a:p>
        </p:txBody>
      </p:sp>
      <p:sp>
        <p:nvSpPr>
          <p:cNvPr id="3077" name="矩形 6"/>
          <p:cNvSpPr>
            <a:spLocks noChangeArrowheads="1"/>
          </p:cNvSpPr>
          <p:nvPr/>
        </p:nvSpPr>
        <p:spPr bwMode="auto">
          <a:xfrm>
            <a:off x="7417436" y="4320612"/>
            <a:ext cx="1087755" cy="30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r>
              <a:rPr lang="en-US" altLang="zh-CN"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400" b="1"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400" b="1"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月</a:t>
            </a:r>
            <a:endParaRPr lang="zh-CN" altLang="en-US" dirty="0"/>
          </a:p>
        </p:txBody>
      </p:sp>
      <p:grpSp>
        <p:nvGrpSpPr>
          <p:cNvPr id="3078" name="Group 6"/>
          <p:cNvGrpSpPr>
            <a:grpSpLocks noChangeAspect="1"/>
          </p:cNvGrpSpPr>
          <p:nvPr/>
        </p:nvGrpSpPr>
        <p:grpSpPr bwMode="auto">
          <a:xfrm>
            <a:off x="457200" y="964407"/>
            <a:ext cx="8229600" cy="1169194"/>
            <a:chOff x="0" y="0"/>
            <a:chExt cx="9144000" cy="1733550"/>
          </a:xfrm>
        </p:grpSpPr>
        <p:pic>
          <p:nvPicPr>
            <p:cNvPr id="3079" name="Picture 2" descr="C:\Users\USER\Desktop\矢量智能对象2.png"/>
            <p:cNvPicPr>
              <a:picLocks noChangeAspect="1" noChangeArrowheads="1"/>
            </p:cNvPicPr>
            <p:nvPr/>
          </p:nvPicPr>
          <p:blipFill>
            <a:blip r:embed="rId2">
              <a:extLst>
                <a:ext uri="{28A0092B-C50C-407E-A947-70E740481C1C}">
                  <a14:useLocalDpi xmlns:a14="http://schemas.microsoft.com/office/drawing/2010/main" val="0"/>
                </a:ext>
              </a:extLst>
            </a:blip>
            <a:srcRect l="16504"/>
            <a:stretch>
              <a:fillRect/>
            </a:stretch>
          </p:blipFill>
          <p:spPr bwMode="auto">
            <a:xfrm>
              <a:off x="0" y="200025"/>
              <a:ext cx="4716067"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 descr="C:\Users\USER\Desktop\矢量智能对象.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8382" y="200025"/>
              <a:ext cx="1710654"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4" descr="C:\Users\USER\Desktop\矢量智能对象1.png"/>
            <p:cNvPicPr>
              <a:picLocks noChangeAspect="1" noChangeArrowheads="1"/>
            </p:cNvPicPr>
            <p:nvPr/>
          </p:nvPicPr>
          <p:blipFill>
            <a:blip r:embed="rId4">
              <a:extLst>
                <a:ext uri="{28A0092B-C50C-407E-A947-70E740481C1C}">
                  <a14:useLocalDpi xmlns:a14="http://schemas.microsoft.com/office/drawing/2010/main" val="0"/>
                </a:ext>
              </a:extLst>
            </a:blip>
            <a:srcRect r="8836"/>
            <a:stretch>
              <a:fillRect/>
            </a:stretch>
          </p:blipFill>
          <p:spPr bwMode="auto">
            <a:xfrm>
              <a:off x="6539036" y="0"/>
              <a:ext cx="2604964"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2" name="TextBox 14"/>
          <p:cNvSpPr>
            <a:spLocks noChangeArrowheads="1"/>
          </p:cNvSpPr>
          <p:nvPr/>
        </p:nvSpPr>
        <p:spPr bwMode="auto">
          <a:xfrm>
            <a:off x="3243264" y="4211760"/>
            <a:ext cx="2657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国家税务总局青岛市税务局</a:t>
            </a:r>
            <a:endPar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1189603"/>
            <a:ext cx="7839075" cy="2862491"/>
            <a:chOff x="0" y="0"/>
            <a:chExt cx="7836292" cy="1938434"/>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5301" name="TextBox 5"/>
            <p:cNvSpPr>
              <a:spLocks noChangeArrowheads="1"/>
            </p:cNvSpPr>
            <p:nvPr/>
          </p:nvSpPr>
          <p:spPr bwMode="auto">
            <a:xfrm>
              <a:off x="0" y="115"/>
              <a:ext cx="7836292" cy="1938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个人与用人单位解除劳动关系取得一次性补偿收入</a:t>
              </a:r>
              <a:endPar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包括用人单位发放的经济补偿金、生活补助费和其他补助费），在当地</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上年职工平均工资3倍数额以内的部分，免征个人所得税；超过3倍数额的部分，不并入当年综合所得，单独适用综合所得税率表，计算纳税。</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892613"/>
            <a:ext cx="7839075" cy="4126890"/>
            <a:chOff x="0" y="0"/>
            <a:chExt cx="7836292" cy="1915516"/>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5301" name="TextBox 5"/>
            <p:cNvSpPr>
              <a:spLocks noChangeArrowheads="1"/>
            </p:cNvSpPr>
            <p:nvPr/>
          </p:nvSpPr>
          <p:spPr bwMode="auto">
            <a:xfrm>
              <a:off x="0" y="115"/>
              <a:ext cx="7836292" cy="191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提前</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退休取得</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一次性补贴收入</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1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个人办理提前退休手续而取得的一次性补贴收入，应按照办理提前退休手续至法定离退休年龄之间实际年度数平均分摊，确定适用税率和速算扣除数，单独适用综合所得税率表，计算纳税。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1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计算公式：</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marL="0" indent="0">
                <a:lnSpc>
                  <a:spcPct val="11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（一次性补贴收入</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办理提前退休手续至法定退休年龄的实际年度数）－费用扣除标准</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适用税率－速算扣除数</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办理提前退休手续至法定退休年龄的实际年</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度数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1015267"/>
            <a:ext cx="7839075" cy="3583511"/>
            <a:chOff x="0" y="0"/>
            <a:chExt cx="7836292" cy="1899808"/>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5301" name="TextBox 5"/>
            <p:cNvSpPr>
              <a:spLocks noChangeArrowheads="1"/>
            </p:cNvSpPr>
            <p:nvPr/>
          </p:nvSpPr>
          <p:spPr bwMode="auto">
            <a:xfrm>
              <a:off x="0" y="115"/>
              <a:ext cx="7836292" cy="1828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内部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退养取得一次性收入</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在办理内部退养手续后从原任职单位取得的一次性收入，应按办理内部退养手续后至法定离退休年龄之间的所属月份进行平均，并与领取当月的“工资、薪金”所得合并后减除当月费用扣除标准，以余额为基数确定适用税率，再将当月工资、薪金加上取得的一次性收入，减去费用扣除标准，按适用税率计征个人所得税。</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1C00ED2E-354D-42E2-9E7C-D33D20BE2F77}" type="slidenum">
              <a:rPr lang="zh-CN" altLang="en-US"/>
            </a:fld>
            <a:endParaRPr lang="zh-CN" altLang="en-US" sz="1800">
              <a:solidFill>
                <a:schemeClr val="tx1"/>
              </a:solidFill>
            </a:endParaRPr>
          </a:p>
        </p:txBody>
      </p:sp>
      <p:pic>
        <p:nvPicPr>
          <p:cNvPr id="56322"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6323" name="Group 3"/>
          <p:cNvGrpSpPr/>
          <p:nvPr/>
        </p:nvGrpSpPr>
        <p:grpSpPr bwMode="auto">
          <a:xfrm>
            <a:off x="714375" y="917294"/>
            <a:ext cx="7837488" cy="4179600"/>
            <a:chOff x="0" y="-8777"/>
            <a:chExt cx="7836292" cy="1964253"/>
          </a:xfrm>
        </p:grpSpPr>
        <p:sp>
          <p:nvSpPr>
            <p:cNvPr id="56324"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6325" name="TextBox 5"/>
            <p:cNvSpPr>
              <a:spLocks noChangeArrowheads="1"/>
            </p:cNvSpPr>
            <p:nvPr/>
          </p:nvSpPr>
          <p:spPr bwMode="auto">
            <a:xfrm>
              <a:off x="0" y="-8777"/>
              <a:ext cx="7836292" cy="196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rPr>
                <a:t>单位</a:t>
              </a:r>
              <a:r>
                <a:rPr lang="zh-CN" altLang="en-US" sz="2400" dirty="0">
                  <a:solidFill>
                    <a:srgbClr val="0070C0"/>
                  </a:solidFill>
                  <a:latin typeface="微软雅黑" panose="020B0503020204020204" pitchFamily="34" charset="-122"/>
                  <a:ea typeface="微软雅黑" panose="020B0503020204020204" pitchFamily="34" charset="-122"/>
                </a:rPr>
                <a:t>按低于购置或建造成本价格出售住房给职工，职工因此而少支出的</a:t>
              </a:r>
              <a:r>
                <a:rPr lang="zh-CN" altLang="en-US" sz="2400" dirty="0" smtClean="0">
                  <a:solidFill>
                    <a:srgbClr val="0070C0"/>
                  </a:solidFill>
                  <a:latin typeface="微软雅黑" panose="020B0503020204020204" pitchFamily="34" charset="-122"/>
                  <a:ea typeface="微软雅黑" panose="020B0503020204020204" pitchFamily="34" charset="-122"/>
                </a:rPr>
                <a:t>差价部分</a:t>
              </a:r>
              <a:r>
                <a:rPr lang="zh-CN" altLang="en-US" sz="2400" dirty="0">
                  <a:solidFill>
                    <a:srgbClr val="0070C0"/>
                  </a:solidFill>
                  <a:latin typeface="微软雅黑" panose="020B0503020204020204" pitchFamily="34" charset="-122"/>
                  <a:ea typeface="微软雅黑" panose="020B0503020204020204" pitchFamily="34" charset="-122"/>
                </a:rPr>
                <a:t>，符合</a:t>
              </a:r>
              <a:r>
                <a:rPr lang="zh-CN" altLang="en-US" sz="2400" dirty="0" smtClean="0">
                  <a:solidFill>
                    <a:srgbClr val="0070C0"/>
                  </a:solidFill>
                  <a:latin typeface="微软雅黑" panose="020B0503020204020204" pitchFamily="34" charset="-122"/>
                  <a:ea typeface="微软雅黑" panose="020B0503020204020204" pitchFamily="34" charset="-122"/>
                </a:rPr>
                <a:t>《财政部 国家税务总局关于单位低价向职工售房有关个人所得税问题的通知》</a:t>
              </a:r>
              <a:r>
                <a:rPr lang="zh-CN" altLang="en-US" sz="2400" dirty="0">
                  <a:solidFill>
                    <a:srgbClr val="0070C0"/>
                  </a:solidFill>
                  <a:latin typeface="微软雅黑" panose="020B0503020204020204" pitchFamily="34" charset="-122"/>
                  <a:ea typeface="微软雅黑" panose="020B0503020204020204" pitchFamily="34" charset="-122"/>
                </a:rPr>
                <a:t>（财税〔2007〕13号）第二条规定的，不并入当年综合所得</a:t>
              </a:r>
              <a:r>
                <a:rPr lang="zh-CN" altLang="en-US" sz="2400" dirty="0" smtClean="0">
                  <a:solidFill>
                    <a:srgbClr val="0070C0"/>
                  </a:solidFill>
                  <a:latin typeface="微软雅黑" panose="020B0503020204020204" pitchFamily="34" charset="-122"/>
                  <a:ea typeface="微软雅黑" panose="020B0503020204020204" pitchFamily="34" charset="-122"/>
                </a:rPr>
                <a:t>，以</a:t>
              </a:r>
              <a:r>
                <a:rPr lang="zh-CN" altLang="en-US" sz="2400" dirty="0">
                  <a:solidFill>
                    <a:srgbClr val="0070C0"/>
                  </a:solidFill>
                  <a:latin typeface="微软雅黑" panose="020B0503020204020204" pitchFamily="34" charset="-122"/>
                  <a:ea typeface="微软雅黑" panose="020B0503020204020204" pitchFamily="34" charset="-122"/>
                </a:rPr>
                <a:t>差价收入除以12个月得到的数额，按照月度税率表确定适用税率和速算</a:t>
              </a:r>
              <a:r>
                <a:rPr lang="zh-CN" altLang="en-US" sz="2400" dirty="0" smtClean="0">
                  <a:solidFill>
                    <a:srgbClr val="0070C0"/>
                  </a:solidFill>
                  <a:latin typeface="微软雅黑" panose="020B0503020204020204" pitchFamily="34" charset="-122"/>
                  <a:ea typeface="微软雅黑" panose="020B0503020204020204" pitchFamily="34" charset="-122"/>
                </a:rPr>
                <a:t>扣除</a:t>
              </a:r>
              <a:r>
                <a:rPr lang="zh-CN" altLang="en-US" sz="2400" dirty="0">
                  <a:solidFill>
                    <a:srgbClr val="0070C0"/>
                  </a:solidFill>
                  <a:latin typeface="微软雅黑" panose="020B0503020204020204" pitchFamily="34" charset="-122"/>
                  <a:ea typeface="微软雅黑" panose="020B0503020204020204" pitchFamily="34" charset="-122"/>
                </a:rPr>
                <a:t>数，单独计算纳税</a:t>
              </a:r>
              <a:r>
                <a:rPr lang="zh-CN" altLang="en-US" sz="2400" dirty="0" smtClean="0">
                  <a:solidFill>
                    <a:srgbClr val="0070C0"/>
                  </a:solidFill>
                  <a:latin typeface="微软雅黑" panose="020B0503020204020204" pitchFamily="34" charset="-122"/>
                  <a:ea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rPr>
                <a:t>公式为</a:t>
              </a:r>
              <a:r>
                <a:rPr lang="zh-CN" altLang="en-US" sz="2400" dirty="0" smtClean="0">
                  <a:solidFill>
                    <a:srgbClr val="0070C0"/>
                  </a:solidFill>
                  <a:latin typeface="微软雅黑" panose="020B0503020204020204" pitchFamily="34" charset="-122"/>
                  <a:ea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endParaRPr>
            </a:p>
            <a:p>
              <a:pPr marL="0" indent="0">
                <a:lnSpc>
                  <a:spcPct val="12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rPr>
                <a:t>纳税额＝职工实际支付的购房价款低于该房屋的购置或建造成本</a:t>
              </a:r>
              <a:r>
                <a:rPr lang="zh-CN" altLang="en-US" sz="2400" dirty="0" smtClean="0">
                  <a:solidFill>
                    <a:srgbClr val="0070C0"/>
                  </a:solidFill>
                  <a:latin typeface="微软雅黑" panose="020B0503020204020204" pitchFamily="34" charset="-122"/>
                  <a:ea typeface="微软雅黑" panose="020B0503020204020204" pitchFamily="34" charset="-122"/>
                </a:rPr>
                <a:t>价格的</a:t>
              </a:r>
              <a:r>
                <a:rPr lang="zh-CN" altLang="en-US" sz="2400" dirty="0">
                  <a:solidFill>
                    <a:srgbClr val="0070C0"/>
                  </a:solidFill>
                  <a:latin typeface="微软雅黑" panose="020B0503020204020204" pitchFamily="34" charset="-122"/>
                  <a:ea typeface="微软雅黑" panose="020B0503020204020204" pitchFamily="34" charset="-122"/>
                </a:rPr>
                <a:t>差额×适用税率－速算扣除数</a:t>
              </a:r>
              <a:endParaRPr lang="zh-CN" altLang="en-US" sz="2400" dirty="0">
                <a:solidFill>
                  <a:srgbClr val="0070C0"/>
                </a:solidFill>
                <a:latin typeface="微软雅黑" panose="020B0503020204020204" pitchFamily="34" charset="-122"/>
                <a:ea typeface="微软雅黑" panose="020B0503020204020204" pitchFamily="34" charset="-122"/>
              </a:endParaRPr>
            </a:p>
          </p:txBody>
        </p:sp>
      </p:grpSp>
      <p:sp>
        <p:nvSpPr>
          <p:cNvPr id="56326" name="圆角矩形 2"/>
          <p:cNvSpPr>
            <a:spLocks noChangeArrowheads="1"/>
          </p:cNvSpPr>
          <p:nvPr/>
        </p:nvSpPr>
        <p:spPr bwMode="auto">
          <a:xfrm>
            <a:off x="113665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五、单位</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低价向职工售</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房</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矩形 2"/>
          <p:cNvSpPr>
            <a:spLocks noChangeArrowheads="1"/>
          </p:cNvSpPr>
          <p:nvPr/>
        </p:nvSpPr>
        <p:spPr bwMode="auto">
          <a:xfrm>
            <a:off x="457200" y="2183607"/>
            <a:ext cx="8229600" cy="263876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160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3076" name="TextBox 4"/>
          <p:cNvSpPr>
            <a:spLocks noChangeArrowheads="1"/>
          </p:cNvSpPr>
          <p:nvPr/>
        </p:nvSpPr>
        <p:spPr bwMode="auto">
          <a:xfrm>
            <a:off x="862014" y="2424117"/>
            <a:ext cx="7419975" cy="98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4400" dirty="0" smtClean="0">
                <a:solidFill>
                  <a:schemeClr val="bg1"/>
                </a:solidFill>
                <a:latin typeface="微软雅黑" panose="020B0503020204020204" pitchFamily="34" charset="-122"/>
                <a:ea typeface="微软雅黑" panose="020B0503020204020204" pitchFamily="34" charset="-122"/>
                <a:sym typeface="经典特宋简" pitchFamily="1" charset="-122"/>
              </a:rPr>
              <a:t>感谢观看</a:t>
            </a:r>
            <a:endParaRPr lang="en-US" altLang="zh-CN" sz="4400" dirty="0" smtClean="0">
              <a:solidFill>
                <a:schemeClr val="bg1"/>
              </a:solidFill>
              <a:latin typeface="微软雅黑" panose="020B0503020204020204" pitchFamily="34" charset="-122"/>
              <a:ea typeface="微软雅黑" panose="020B0503020204020204" pitchFamily="34" charset="-122"/>
              <a:sym typeface="经典特宋简" pitchFamily="1" charset="-122"/>
            </a:endParaRPr>
          </a:p>
        </p:txBody>
      </p:sp>
      <p:grpSp>
        <p:nvGrpSpPr>
          <p:cNvPr id="3078" name="Group 6"/>
          <p:cNvGrpSpPr>
            <a:grpSpLocks noChangeAspect="1"/>
          </p:cNvGrpSpPr>
          <p:nvPr/>
        </p:nvGrpSpPr>
        <p:grpSpPr bwMode="auto">
          <a:xfrm>
            <a:off x="457200" y="964407"/>
            <a:ext cx="8229600" cy="1169194"/>
            <a:chOff x="0" y="0"/>
            <a:chExt cx="9144000" cy="1733550"/>
          </a:xfrm>
        </p:grpSpPr>
        <p:pic>
          <p:nvPicPr>
            <p:cNvPr id="3079" name="Picture 2" descr="C:\Users\USER\Desktop\矢量智能对象2.png"/>
            <p:cNvPicPr>
              <a:picLocks noChangeAspect="1" noChangeArrowheads="1"/>
            </p:cNvPicPr>
            <p:nvPr/>
          </p:nvPicPr>
          <p:blipFill>
            <a:blip r:embed="rId2">
              <a:extLst>
                <a:ext uri="{28A0092B-C50C-407E-A947-70E740481C1C}">
                  <a14:useLocalDpi xmlns:a14="http://schemas.microsoft.com/office/drawing/2010/main" val="0"/>
                </a:ext>
              </a:extLst>
            </a:blip>
            <a:srcRect l="16504"/>
            <a:stretch>
              <a:fillRect/>
            </a:stretch>
          </p:blipFill>
          <p:spPr bwMode="auto">
            <a:xfrm>
              <a:off x="0" y="200025"/>
              <a:ext cx="4716067"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 descr="C:\Users\USER\Desktop\矢量智能对象.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8382" y="200025"/>
              <a:ext cx="1710654"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4" descr="C:\Users\USER\Desktop\矢量智能对象1.png"/>
            <p:cNvPicPr>
              <a:picLocks noChangeAspect="1" noChangeArrowheads="1"/>
            </p:cNvPicPr>
            <p:nvPr/>
          </p:nvPicPr>
          <p:blipFill>
            <a:blip r:embed="rId4">
              <a:extLst>
                <a:ext uri="{28A0092B-C50C-407E-A947-70E740481C1C}">
                  <a14:useLocalDpi xmlns:a14="http://schemas.microsoft.com/office/drawing/2010/main" val="0"/>
                </a:ext>
              </a:extLst>
            </a:blip>
            <a:srcRect r="8836"/>
            <a:stretch>
              <a:fillRect/>
            </a:stretch>
          </p:blipFill>
          <p:spPr bwMode="auto">
            <a:xfrm>
              <a:off x="6539036" y="0"/>
              <a:ext cx="2604964"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2" name="TextBox 14"/>
          <p:cNvSpPr>
            <a:spLocks noChangeArrowheads="1"/>
          </p:cNvSpPr>
          <p:nvPr/>
        </p:nvSpPr>
        <p:spPr bwMode="auto">
          <a:xfrm>
            <a:off x="3131841" y="4269388"/>
            <a:ext cx="29849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50000"/>
              </a:lnSpc>
            </a:pPr>
            <a:r>
              <a:rPr lang="zh-CN" altLang="en-US"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扫描关注青岛税务微信公众号   </a:t>
            </a:r>
            <a:endParaRPr lang="zh-CN" altLang="en-US" dirty="0"/>
          </a:p>
        </p:txBody>
      </p:sp>
      <p:pic>
        <p:nvPicPr>
          <p:cNvPr id="2" name="图片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44" y="3942581"/>
            <a:ext cx="2051720" cy="889079"/>
          </a:xfrm>
          <a:prstGeom prst="rect">
            <a:avLst/>
          </a:prstGeom>
        </p:spPr>
      </p:pic>
      <p:sp>
        <p:nvSpPr>
          <p:cNvPr id="3" name="左箭头 2"/>
          <p:cNvSpPr/>
          <p:nvPr/>
        </p:nvSpPr>
        <p:spPr>
          <a:xfrm>
            <a:off x="2627784" y="4345607"/>
            <a:ext cx="379748" cy="224348"/>
          </a:xfrm>
          <a:prstGeom prst="lef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750"/>
                                  </p:stCondLst>
                                  <p:iterate type="lt">
                                    <p:tmPct val="4000"/>
                                  </p:iterate>
                                  <p:childTnLst>
                                    <p:set>
                                      <p:cBhvr override="childStyle">
                                        <p:cTn id="6" dur="2000" fill="hold"/>
                                        <p:tgtEl>
                                          <p:spTgt spid="308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1308E478-265F-4C34-B75D-018C42FAB459}" type="slidenum">
              <a:rPr lang="zh-CN" altLang="en-US"/>
            </a:fld>
            <a:endParaRPr lang="zh-CN" altLang="en-US" sz="1800">
              <a:solidFill>
                <a:schemeClr val="tx1"/>
              </a:solidFill>
            </a:endParaRPr>
          </a:p>
        </p:txBody>
      </p:sp>
      <p:pic>
        <p:nvPicPr>
          <p:cNvPr id="4813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8131" name="Group 3"/>
          <p:cNvGrpSpPr/>
          <p:nvPr/>
        </p:nvGrpSpPr>
        <p:grpSpPr bwMode="auto">
          <a:xfrm>
            <a:off x="687389" y="939065"/>
            <a:ext cx="7837487" cy="4010758"/>
            <a:chOff x="0" y="0"/>
            <a:chExt cx="7836292" cy="1940788"/>
          </a:xfrm>
        </p:grpSpPr>
        <p:sp>
          <p:nvSpPr>
            <p:cNvPr id="4813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48133" name="TextBox 5"/>
            <p:cNvSpPr>
              <a:spLocks noChangeArrowheads="1"/>
            </p:cNvSpPr>
            <p:nvPr/>
          </p:nvSpPr>
          <p:spPr bwMode="auto">
            <a:xfrm>
              <a:off x="0" y="115"/>
              <a:ext cx="7836292" cy="194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文件</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依据：</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 税务总局关于个人所得税法修改后有关优惠政策衔接问题的通知》</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（财税〔2018〕164号）</a:t>
              </a:r>
              <a:endPar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个人取得全年一次性奖金，符合</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《国家税务总局关于调整个人取得全年一次性奖金等计算征收个人所得税方法问题的通知》</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（国税发</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〔2005〕9</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号）规定的，在2021年12月31日前，不并入当年综合所得，以全年</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收入除以12个月得到的数额，按照本通知所附按月换算后的</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综合所得税率</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表（以下简称月度税率表），确定适用税率和速算扣除数，单独计算纳税。</a:t>
              </a:r>
              <a:endPar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813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E0EF42B-FCFD-42BB-BEC3-B170486A4056}" type="slidenum">
              <a:rPr lang="zh-CN" altLang="en-US"/>
            </a:fld>
            <a:endParaRPr lang="zh-CN" altLang="en-US" sz="1800">
              <a:solidFill>
                <a:schemeClr val="tx1"/>
              </a:solidFill>
            </a:endParaRPr>
          </a:p>
        </p:txBody>
      </p:sp>
      <p:pic>
        <p:nvPicPr>
          <p:cNvPr id="4915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55" name="Group 3"/>
          <p:cNvGrpSpPr/>
          <p:nvPr/>
        </p:nvGrpSpPr>
        <p:grpSpPr bwMode="auto">
          <a:xfrm>
            <a:off x="715964" y="1038734"/>
            <a:ext cx="7992607" cy="3489722"/>
            <a:chOff x="0" y="0"/>
            <a:chExt cx="7991388" cy="1899808"/>
          </a:xfrm>
        </p:grpSpPr>
        <p:sp>
          <p:nvSpPr>
            <p:cNvPr id="49156" name="矩形 4"/>
            <p:cNvSpPr>
              <a:spLocks noChangeArrowheads="1"/>
            </p:cNvSpPr>
            <p:nvPr/>
          </p:nvSpPr>
          <p:spPr bwMode="auto">
            <a:xfrm>
              <a:off x="0" y="0"/>
              <a:ext cx="7991388"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49157" name="TextBox 5"/>
            <p:cNvSpPr>
              <a:spLocks noChangeArrowheads="1"/>
            </p:cNvSpPr>
            <p:nvPr/>
          </p:nvSpPr>
          <p:spPr bwMode="auto">
            <a:xfrm>
              <a:off x="0" y="115"/>
              <a:ext cx="7991388" cy="185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计算公式：</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应纳税额＝全年一次性奖金收入×适用税率－速算扣除数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居民个人取得全年一次性奖金，也可以选择并入当年综合所得计算纳税。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自2022年1月1日起，居民个人取得全年一次性奖金，应并入当年综合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缴纳个人所得税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915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AFAA8EA0-2329-4E71-9C83-BA636B61B55B}" type="slidenum">
              <a:rPr lang="zh-CN" altLang="en-US"/>
            </a:fld>
            <a:endParaRPr lang="zh-CN" altLang="en-US" sz="1800">
              <a:solidFill>
                <a:schemeClr val="tx1"/>
              </a:solidFill>
            </a:endParaRPr>
          </a:p>
        </p:txBody>
      </p:sp>
      <p:pic>
        <p:nvPicPr>
          <p:cNvPr id="5017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0179" name="Group 3"/>
          <p:cNvGrpSpPr/>
          <p:nvPr/>
        </p:nvGrpSpPr>
        <p:grpSpPr bwMode="auto">
          <a:xfrm>
            <a:off x="715964" y="929373"/>
            <a:ext cx="7837487" cy="4108711"/>
            <a:chOff x="0" y="0"/>
            <a:chExt cx="7836292" cy="1899808"/>
          </a:xfrm>
        </p:grpSpPr>
        <p:sp>
          <p:nvSpPr>
            <p:cNvPr id="5018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0181" name="TextBox 5"/>
            <p:cNvSpPr>
              <a:spLocks noChangeArrowheads="1"/>
            </p:cNvSpPr>
            <p:nvPr/>
          </p:nvSpPr>
          <p:spPr bwMode="auto">
            <a:xfrm>
              <a:off x="0" y="115"/>
              <a:ext cx="7836292" cy="18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场景举例：全年</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一次性奖金的不同选择</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甲先生</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年每月工资6000元，三险一金500元、专项附加扣除3000元。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2月份</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取得一次性奖金36000元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第一</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种：公司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预扣预缴时，选择将一次性奖金不</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并入综合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所得，单独计税。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每月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预缴</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－5000－500-3000＜0，不缴个税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一次性奖金应缴个税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÷12=3000元，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适用税率</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×3%=1080元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018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96373AC-F230-4D34-B84B-A2C16109CE86}" type="slidenum">
              <a:rPr lang="zh-CN" altLang="en-US"/>
            </a:fld>
            <a:endParaRPr lang="zh-CN" altLang="en-US" sz="1800">
              <a:solidFill>
                <a:schemeClr val="tx1"/>
              </a:solidFill>
            </a:endParaRPr>
          </a:p>
        </p:txBody>
      </p:sp>
      <p:pic>
        <p:nvPicPr>
          <p:cNvPr id="51202"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03" name="Group 3"/>
          <p:cNvGrpSpPr/>
          <p:nvPr/>
        </p:nvGrpSpPr>
        <p:grpSpPr bwMode="auto">
          <a:xfrm>
            <a:off x="715964" y="929373"/>
            <a:ext cx="7837487" cy="4078851"/>
            <a:chOff x="0" y="0"/>
            <a:chExt cx="7836292" cy="1901022"/>
          </a:xfrm>
        </p:grpSpPr>
        <p:sp>
          <p:nvSpPr>
            <p:cNvPr id="51204"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1205" name="TextBox 5"/>
            <p:cNvSpPr>
              <a:spLocks noChangeArrowheads="1"/>
            </p:cNvSpPr>
            <p:nvPr/>
          </p:nvSpPr>
          <p:spPr bwMode="auto">
            <a:xfrm>
              <a:off x="0" y="115"/>
              <a:ext cx="7836292" cy="1900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场景举例：全年一次性奖金的不同选择</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甲先生20</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年每月工资6000元，三险一金500元、专项附加扣除3000元。2月份取得一次性奖金36000元。</a:t>
              </a: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第二种：公司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预扣预缴时，选择将一次性奖金</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并入综合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所得计税。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全年</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应缴个税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6000×12+36000）－60000－500×12－3000×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180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较不并入少缴纳税款=1080-180=900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1206"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35D67CD-8AC1-45BA-84B9-FCFD6E506524}" type="slidenum">
              <a:rPr lang="zh-CN" altLang="en-US"/>
            </a:fld>
            <a:endParaRPr lang="zh-CN" altLang="en-US" sz="1800">
              <a:solidFill>
                <a:schemeClr val="tx1"/>
              </a:solidFill>
            </a:endParaRPr>
          </a:p>
        </p:txBody>
      </p:sp>
      <p:pic>
        <p:nvPicPr>
          <p:cNvPr id="5325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251" name="Group 3"/>
          <p:cNvGrpSpPr/>
          <p:nvPr/>
        </p:nvGrpSpPr>
        <p:grpSpPr bwMode="auto">
          <a:xfrm>
            <a:off x="717550" y="1037039"/>
            <a:ext cx="7837488" cy="3756169"/>
            <a:chOff x="0" y="0"/>
            <a:chExt cx="7836292" cy="2117914"/>
          </a:xfrm>
        </p:grpSpPr>
        <p:sp>
          <p:nvSpPr>
            <p:cNvPr id="5325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3253" name="TextBox 5"/>
            <p:cNvSpPr>
              <a:spLocks noChangeArrowheads="1"/>
            </p:cNvSpPr>
            <p:nvPr/>
          </p:nvSpPr>
          <p:spPr bwMode="auto">
            <a:xfrm>
              <a:off x="0" y="115"/>
              <a:ext cx="7836292" cy="211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个人取得股票期权、股票增值权、限制性股票、股权奖励等</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股权激励</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（以下简称股权激励），符合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 国家税务总局关于个人股票期权所得征收个人所得税问题的通知》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（财税〔2005〕35号）等规定的相关</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条件</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的，在2021年12月31日前不并入当年综合所得，全额单独适用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率表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325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二、股权激励</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35D67CD-8AC1-45BA-84B9-FCFD6E506524}" type="slidenum">
              <a:rPr lang="zh-CN" altLang="en-US"/>
            </a:fld>
            <a:endParaRPr lang="zh-CN" altLang="en-US" sz="1800">
              <a:solidFill>
                <a:schemeClr val="tx1"/>
              </a:solidFill>
            </a:endParaRPr>
          </a:p>
        </p:txBody>
      </p:sp>
      <p:pic>
        <p:nvPicPr>
          <p:cNvPr id="5325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251" name="Group 3"/>
          <p:cNvGrpSpPr/>
          <p:nvPr/>
        </p:nvGrpSpPr>
        <p:grpSpPr bwMode="auto">
          <a:xfrm>
            <a:off x="717550" y="1104557"/>
            <a:ext cx="7837488" cy="3674271"/>
            <a:chOff x="0" y="0"/>
            <a:chExt cx="7836292" cy="2059398"/>
          </a:xfrm>
        </p:grpSpPr>
        <p:sp>
          <p:nvSpPr>
            <p:cNvPr id="5325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3253" name="TextBox 5"/>
            <p:cNvSpPr>
              <a:spLocks noChangeArrowheads="1"/>
            </p:cNvSpPr>
            <p:nvPr/>
          </p:nvSpPr>
          <p:spPr bwMode="auto">
            <a:xfrm>
              <a:off x="0" y="115"/>
              <a:ext cx="7836292" cy="2059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公式为：</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marL="0" indent="0">
                <a:lnSpc>
                  <a:spcPct val="15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纳税额＝股权激励收入×适用税率－速算扣除数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个人一个纳税年度内取得两次以上（含两次）股权激励的，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应合并</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按本通知第二条第（一）项规定计算纳税。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2022年1月1日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之后的股权激励政策另行明确。</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325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二、股权激励</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2DEB70D3-7F2A-4242-901B-3E7257710150}" type="slidenum">
              <a:rPr lang="zh-CN" altLang="en-US"/>
            </a:fld>
            <a:endParaRPr lang="zh-CN" altLang="en-US" sz="1800">
              <a:solidFill>
                <a:schemeClr val="tx1"/>
              </a:solidFill>
            </a:endParaRPr>
          </a:p>
        </p:txBody>
      </p:sp>
      <p:pic>
        <p:nvPicPr>
          <p:cNvPr id="542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275" name="Group 3"/>
          <p:cNvGrpSpPr/>
          <p:nvPr/>
        </p:nvGrpSpPr>
        <p:grpSpPr bwMode="auto">
          <a:xfrm>
            <a:off x="717550" y="1061015"/>
            <a:ext cx="7837488" cy="3728697"/>
            <a:chOff x="0" y="0"/>
            <a:chExt cx="7836292" cy="1899808"/>
          </a:xfrm>
        </p:grpSpPr>
        <p:sp>
          <p:nvSpPr>
            <p:cNvPr id="54276"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4277" name="TextBox 5"/>
            <p:cNvSpPr>
              <a:spLocks noChangeArrowheads="1"/>
            </p:cNvSpPr>
            <p:nvPr/>
          </p:nvSpPr>
          <p:spPr bwMode="auto">
            <a:xfrm>
              <a:off x="0" y="115"/>
              <a:ext cx="7836292" cy="1834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达到国家规定的退休年龄，领取的企业年金、职业年金，符合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《财政部人力资源社会保障部 国家税务总局关于企业年金 职业年金个人所得税有关问题的通知》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（财税〔2013〕103号）规定的，不并入综合所得，全额</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单独计算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应纳税款</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其中</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按月领取的，适用月度税率表计算纳税；按季领取的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，平均</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分摊计入各月，按每月领取额适用月度税率表计算纳税；按年领取的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综合所得税率表计算纳税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427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三</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、企业</a:t>
            </a:r>
            <a:r>
              <a:rPr lang="en-US" altLang="zh-CN"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职业</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2DEB70D3-7F2A-4242-901B-3E7257710150}" type="slidenum">
              <a:rPr lang="zh-CN" altLang="en-US"/>
            </a:fld>
            <a:endParaRPr lang="zh-CN" altLang="en-US" sz="1800">
              <a:solidFill>
                <a:schemeClr val="tx1"/>
              </a:solidFill>
            </a:endParaRPr>
          </a:p>
        </p:txBody>
      </p:sp>
      <p:pic>
        <p:nvPicPr>
          <p:cNvPr id="542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275" name="Group 3"/>
          <p:cNvGrpSpPr/>
          <p:nvPr/>
        </p:nvGrpSpPr>
        <p:grpSpPr bwMode="auto">
          <a:xfrm>
            <a:off x="717550" y="1224298"/>
            <a:ext cx="7837488" cy="3576302"/>
            <a:chOff x="0" y="0"/>
            <a:chExt cx="7836292" cy="2185992"/>
          </a:xfrm>
        </p:grpSpPr>
        <p:sp>
          <p:nvSpPr>
            <p:cNvPr id="54276"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4277" name="TextBox 5"/>
            <p:cNvSpPr>
              <a:spLocks noChangeArrowheads="1"/>
            </p:cNvSpPr>
            <p:nvPr/>
          </p:nvSpPr>
          <p:spPr bwMode="auto">
            <a:xfrm>
              <a:off x="0" y="115"/>
              <a:ext cx="7836292" cy="218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因出境定居而一次性领取的年金个人账户资金</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或</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个人死亡后，其</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指定的</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受益人或法定继承人一次性领取的年金个人账户余额，适用综合所得税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率表</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对</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个人除上述特殊原因外一次性领取年金个人账户资金或</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余额的</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，适用月度税率表计算纳税。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427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三</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、企业</a:t>
            </a:r>
            <a:r>
              <a:rPr lang="en-US" altLang="zh-CN"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职业</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tags/tag1.xml><?xml version="1.0" encoding="utf-8"?>
<p:tagLst xmlns:p="http://schemas.openxmlformats.org/presentationml/2006/main">
  <p:tag name="COMMONDATA" val="eyJoZGlkIjoiMTQ3MGQxMWM3NzgwMmM4ZDY4NzQxYTZkNGRmMzAzYTYifQ=="/>
</p:tagLst>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4472C4"/>
      </a:accent1>
      <a:accent2>
        <a:srgbClr val="ED7D31"/>
      </a:accent2>
      <a:accent3>
        <a:srgbClr val="FFFFFF"/>
      </a:accent3>
      <a:accent4>
        <a:srgbClr val="000000"/>
      </a:accent4>
      <a:accent5>
        <a:srgbClr val="B0BCDE"/>
      </a:accent5>
      <a:accent6>
        <a:srgbClr val="D7712B"/>
      </a:accent6>
      <a:hlink>
        <a:srgbClr val="0563C1"/>
      </a:hlink>
      <a:folHlink>
        <a:srgbClr val="954F72"/>
      </a:folHlink>
    </a:clrScheme>
    <a:fontScheme name="Office 主题​​">
      <a:majorFont>
        <a:latin typeface="Calibri Light"/>
        <a:ea typeface="等线 Light"/>
        <a:cs typeface=""/>
      </a:majorFont>
      <a:minorFont>
        <a:latin typeface="Calibri"/>
        <a:ea typeface="等线"/>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4472C4"/>
      </a:accent1>
      <a:accent2>
        <a:srgbClr val="ED7D31"/>
      </a:accent2>
      <a:accent3>
        <a:srgbClr val="FFFFFF"/>
      </a:accent3>
      <a:accent4>
        <a:srgbClr val="000000"/>
      </a:accent4>
      <a:accent5>
        <a:srgbClr val="B0BCDE"/>
      </a:accent5>
      <a:accent6>
        <a:srgbClr val="D7712B"/>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2078</Words>
  <Application>WPS 演示</Application>
  <PresentationFormat>全屏显示(16:9)</PresentationFormat>
  <Paragraphs>110</Paragraphs>
  <Slides>14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14</vt:i4>
      </vt:variant>
    </vt:vector>
  </HeadingPairs>
  <TitlesOfParts>
    <vt:vector size="25" baseType="lpstr">
      <vt:lpstr>Arial</vt:lpstr>
      <vt:lpstr>宋体</vt:lpstr>
      <vt:lpstr>Wingdings</vt:lpstr>
      <vt:lpstr>Calibri Light</vt:lpstr>
      <vt:lpstr>Calibri</vt:lpstr>
      <vt:lpstr>等线 Light</vt:lpstr>
      <vt:lpstr>等线</vt:lpstr>
      <vt:lpstr>微软雅黑</vt:lpstr>
      <vt:lpstr>经典特宋简</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yq l;陆涯青</dc:creator>
  <cp:lastModifiedBy>欻日凬飛</cp:lastModifiedBy>
  <cp:revision>849</cp:revision>
  <dcterms:created xsi:type="dcterms:W3CDTF">2018-12-09T02:35:00Z</dcterms:created>
  <dcterms:modified xsi:type="dcterms:W3CDTF">2022-08-26T08:03:26Z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2052-11.1.0.12302</vt:lpwstr>
  </property>
  <property fmtid="{D5CDD505-2E9C-101B-9397-08002B2CF9AE}" pid="3" name="ICV">
    <vt:lpwstr>0475B462EB4A4D5BB6F8906D53705243</vt:lpwstr>
  </property>
</Properties>
</file>